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6" r:id="rId7"/>
    <p:sldId id="268" r:id="rId8"/>
    <p:sldId id="269" r:id="rId9"/>
    <p:sldId id="270" r:id="rId10"/>
    <p:sldId id="271" r:id="rId11"/>
    <p:sldId id="272" r:id="rId12"/>
    <p:sldId id="277" r:id="rId13"/>
    <p:sldId id="273" r:id="rId14"/>
    <p:sldId id="274" r:id="rId15"/>
    <p:sldId id="275" r:id="rId16"/>
    <p:sldId id="278" r:id="rId17"/>
    <p:sldId id="27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68" d="100"/>
          <a:sy n="68" d="100"/>
        </p:scale>
        <p:origin x="2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77-9421-4FDE-ABFA-405E277D5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2B212D-AD0C-41A0-9368-84B7EE937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4C8F1A5-B5AE-4AC1-B24E-EEAE0A55C93D}"/>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8EC5E406-5B03-4B05-B68B-A21BD06A8C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C087C5-A5C1-4C2F-8969-BFEEC02C106A}"/>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111559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7A8B-CDED-446C-B12B-9585530F026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45F5601-09C3-4026-848B-CCB7A69BB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36DF28-500E-4962-84C3-20C00DC7932A}"/>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D90191E1-3357-472B-AC07-2E5DDC9298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15B6EF-1C24-4F47-9C87-040F34622487}"/>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12520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08627-FC99-476D-9C09-6EE942A52C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74450B-1918-40D6-9C25-2D975573C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E55A2E-3B45-4FD1-95B5-45387382657D}"/>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9B5AB682-E77C-4EB9-B6D0-3CF92192D2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93BD9C-A586-424B-A112-7AD3E1864F3F}"/>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372651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07A9-DCAE-4BDE-A050-88CEF30B6C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AB3464-B73D-4CCA-8A7C-55A79E25DC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B5CD8D-F96A-47D2-995D-B9CC8C59EB03}"/>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AAFF4888-B278-49C4-BF5A-433744F115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F9C514-2C0D-4EE7-B8DF-DCA4C1D0413A}"/>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8230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5448-EC92-43B6-9B41-DA4E043C3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91FAE2-AA3A-49EE-919F-3982FAB37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298D1-7916-46E7-9A19-39F6C62CB03F}"/>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E7455B48-D106-4D66-A1CE-7557F86515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A9438E-6580-459F-AA73-BFAF8BB828C5}"/>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120936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6EB6-453D-408E-B25C-74AAE69CBB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B2622A-5C01-47A5-B372-F4DC8315C3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EA9A75-22F4-4D39-9678-A5BAE873C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11FCF97-4B16-4318-BBF9-135248B6BE9A}"/>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6" name="Footer Placeholder 5">
            <a:extLst>
              <a:ext uri="{FF2B5EF4-FFF2-40B4-BE49-F238E27FC236}">
                <a16:creationId xmlns:a16="http://schemas.microsoft.com/office/drawing/2014/main" id="{853AD2BE-6367-4D6E-BA6D-981C71F95E5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69AF6D-8C9C-49F2-8903-9F1F48323DA6}"/>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65122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9919-CC22-4283-ADB3-C0DB555FFB4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A60A33-07F6-497F-9066-73A3AA01C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BEAF3-4BF6-41B4-9FCD-7B4679EE7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2D242C-59C9-4A31-BCB5-EF35CD8A9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14C5-71E9-4763-9633-8AD36D4E2C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A34C2FF-8645-4DB6-82B8-CE2FC9720537}"/>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8" name="Footer Placeholder 7">
            <a:extLst>
              <a:ext uri="{FF2B5EF4-FFF2-40B4-BE49-F238E27FC236}">
                <a16:creationId xmlns:a16="http://schemas.microsoft.com/office/drawing/2014/main" id="{B4530251-1C15-442B-A6D7-66889580B88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2FE3846-0F41-4734-8A8B-86FB01BAB8B5}"/>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201133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954B-8458-482D-892D-43055D81941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AE279C-946B-43DB-A594-E3A9450F183A}"/>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4" name="Footer Placeholder 3">
            <a:extLst>
              <a:ext uri="{FF2B5EF4-FFF2-40B4-BE49-F238E27FC236}">
                <a16:creationId xmlns:a16="http://schemas.microsoft.com/office/drawing/2014/main" id="{92FB1847-80F7-42CF-8065-82485978272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F4F4B5A-720A-4E0C-95BB-B8DDCCBCFFE3}"/>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372336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56333-9164-4253-BF5D-7DE3E81B6FB8}"/>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3" name="Footer Placeholder 2">
            <a:extLst>
              <a:ext uri="{FF2B5EF4-FFF2-40B4-BE49-F238E27FC236}">
                <a16:creationId xmlns:a16="http://schemas.microsoft.com/office/drawing/2014/main" id="{64DA419E-C55C-4DF9-83C9-FA9A563119A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9B4DE99-E427-4B29-BEF5-20F0FCD40A30}"/>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40465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C96F-39BC-48E8-BA61-CDDF0F370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9F1717-B3A7-439C-BABF-3D2BCA63F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E88C8D8-293E-4E42-94F3-4D57CF0C4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22C56-87AF-47BA-802F-545DAB4BD5E6}"/>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6" name="Footer Placeholder 5">
            <a:extLst>
              <a:ext uri="{FF2B5EF4-FFF2-40B4-BE49-F238E27FC236}">
                <a16:creationId xmlns:a16="http://schemas.microsoft.com/office/drawing/2014/main" id="{098D9CA6-87F1-43DA-A581-258AA7378C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82CD65-39F1-4AA5-8A68-4E89CA133DAD}"/>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347022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35EE-7DD2-4020-9BAB-21D189656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263A267-36A4-4F83-BAB6-F30A0F86E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A195F7C-A8C9-4753-919C-28F256962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C329C-1912-49C4-AC1B-A4A5E0DDB006}"/>
              </a:ext>
            </a:extLst>
          </p:cNvPr>
          <p:cNvSpPr>
            <a:spLocks noGrp="1"/>
          </p:cNvSpPr>
          <p:nvPr>
            <p:ph type="dt" sz="half" idx="10"/>
          </p:nvPr>
        </p:nvSpPr>
        <p:spPr/>
        <p:txBody>
          <a:bodyPr/>
          <a:lstStyle/>
          <a:p>
            <a:fld id="{77932893-068B-4C24-80FA-06C0F6F816C6}" type="datetimeFigureOut">
              <a:rPr lang="en-CA" smtClean="0"/>
              <a:t>2022-03-05</a:t>
            </a:fld>
            <a:endParaRPr lang="en-CA"/>
          </a:p>
        </p:txBody>
      </p:sp>
      <p:sp>
        <p:nvSpPr>
          <p:cNvPr id="6" name="Footer Placeholder 5">
            <a:extLst>
              <a:ext uri="{FF2B5EF4-FFF2-40B4-BE49-F238E27FC236}">
                <a16:creationId xmlns:a16="http://schemas.microsoft.com/office/drawing/2014/main" id="{DFA8A266-8D5D-4353-BC80-388A9C3E40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EFEA4C-FC59-45E5-9B93-149FFE3A9492}"/>
              </a:ext>
            </a:extLst>
          </p:cNvPr>
          <p:cNvSpPr>
            <a:spLocks noGrp="1"/>
          </p:cNvSpPr>
          <p:nvPr>
            <p:ph type="sldNum" sz="quarter" idx="12"/>
          </p:nvPr>
        </p:nvSpPr>
        <p:spPr/>
        <p:txBody>
          <a:bodyPr/>
          <a:lstStyle/>
          <a:p>
            <a:fld id="{8B5D7C88-D5CC-436B-B161-57271FB5E3B8}" type="slidenum">
              <a:rPr lang="en-CA" smtClean="0"/>
              <a:t>‹#›</a:t>
            </a:fld>
            <a:endParaRPr lang="en-CA"/>
          </a:p>
        </p:txBody>
      </p:sp>
    </p:spTree>
    <p:extLst>
      <p:ext uri="{BB962C8B-B14F-4D97-AF65-F5344CB8AC3E}">
        <p14:creationId xmlns:p14="http://schemas.microsoft.com/office/powerpoint/2010/main" val="190095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98B91-B52B-4382-862F-D64EB552F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E783A5-31FA-4614-9EFF-584C41FCE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654753D-6D90-48D6-9B94-F68389DF0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32893-068B-4C24-80FA-06C0F6F816C6}" type="datetimeFigureOut">
              <a:rPr lang="en-CA" smtClean="0"/>
              <a:t>2022-03-05</a:t>
            </a:fld>
            <a:endParaRPr lang="en-CA"/>
          </a:p>
        </p:txBody>
      </p:sp>
      <p:sp>
        <p:nvSpPr>
          <p:cNvPr id="5" name="Footer Placeholder 4">
            <a:extLst>
              <a:ext uri="{FF2B5EF4-FFF2-40B4-BE49-F238E27FC236}">
                <a16:creationId xmlns:a16="http://schemas.microsoft.com/office/drawing/2014/main" id="{636294F5-D6CA-4097-A3DE-4A63D7F04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505C69C-C493-4BB0-A9EE-63D661969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D7C88-D5CC-436B-B161-57271FB5E3B8}" type="slidenum">
              <a:rPr lang="en-CA" smtClean="0"/>
              <a:t>‹#›</a:t>
            </a:fld>
            <a:endParaRPr lang="en-CA"/>
          </a:p>
        </p:txBody>
      </p:sp>
    </p:spTree>
    <p:extLst>
      <p:ext uri="{BB962C8B-B14F-4D97-AF65-F5344CB8AC3E}">
        <p14:creationId xmlns:p14="http://schemas.microsoft.com/office/powerpoint/2010/main" val="418780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5C405C-B3EE-4CC6-AF26-B928D02CF253}"/>
              </a:ext>
            </a:extLst>
          </p:cNvPr>
          <p:cNvSpPr txBox="1"/>
          <p:nvPr/>
        </p:nvSpPr>
        <p:spPr>
          <a:xfrm>
            <a:off x="4337762" y="1843950"/>
            <a:ext cx="3516475" cy="3170099"/>
          </a:xfrm>
          <a:prstGeom prst="rect">
            <a:avLst/>
          </a:prstGeom>
          <a:noFill/>
        </p:spPr>
        <p:txBody>
          <a:bodyPr wrap="none" rtlCol="0">
            <a:spAutoFit/>
          </a:bodyPr>
          <a:lstStyle/>
          <a:p>
            <a:pPr algn="ctr"/>
            <a:r>
              <a:rPr lang="en-CA" sz="4000" b="1" dirty="0"/>
              <a:t>March 6</a:t>
            </a:r>
            <a:r>
              <a:rPr lang="en-CA" sz="4000" b="1" baseline="30000" dirty="0"/>
              <a:t>th</a:t>
            </a:r>
            <a:r>
              <a:rPr lang="en-CA" sz="4000" b="1" dirty="0"/>
              <a:t>, 2022</a:t>
            </a:r>
          </a:p>
          <a:p>
            <a:pPr algn="ctr"/>
            <a:endParaRPr lang="en-CA" sz="4000" b="1" dirty="0"/>
          </a:p>
          <a:p>
            <a:pPr algn="ctr"/>
            <a:r>
              <a:rPr lang="en-CA" sz="4000" b="1" dirty="0"/>
              <a:t>James 2</a:t>
            </a:r>
          </a:p>
          <a:p>
            <a:pPr algn="ctr"/>
            <a:endParaRPr lang="en-CA" sz="4000" b="1" dirty="0"/>
          </a:p>
          <a:p>
            <a:pPr algn="ctr"/>
            <a:r>
              <a:rPr lang="en-CA" sz="4000" b="1" dirty="0"/>
              <a:t>Faith &amp; Deeds</a:t>
            </a:r>
          </a:p>
        </p:txBody>
      </p:sp>
    </p:spTree>
    <p:extLst>
      <p:ext uri="{BB962C8B-B14F-4D97-AF65-F5344CB8AC3E}">
        <p14:creationId xmlns:p14="http://schemas.microsoft.com/office/powerpoint/2010/main" val="65683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11146809" cy="4262705"/>
          </a:xfrm>
          <a:prstGeom prst="rect">
            <a:avLst/>
          </a:prstGeom>
          <a:noFill/>
        </p:spPr>
        <p:txBody>
          <a:bodyPr wrap="square">
            <a:spAutoFit/>
          </a:bodyPr>
          <a:lstStyle/>
          <a:p>
            <a:r>
              <a:rPr lang="en-US" sz="2800" b="1" u="sng" dirty="0"/>
              <a:t>James 2:14-19</a:t>
            </a:r>
            <a:r>
              <a:rPr lang="en-US" sz="2800" b="1" dirty="0"/>
              <a:t> </a:t>
            </a:r>
            <a:r>
              <a:rPr lang="en-US" sz="2700" dirty="0"/>
              <a:t>What good is it, my brothers and sisters, if someone claims to have faith but has no deeds? Can such faith save them? 15 Suppose a brother or a sister is without clothes and daily food. 16 If one of you says to them, “Go in peace; keep warm and well fed,” but does nothing about their physical needs, what good is it? 17 In the same way, faith by itself, if it is not accompanied by action, is dead.</a:t>
            </a:r>
          </a:p>
          <a:p>
            <a:r>
              <a:rPr lang="en-US" sz="2700" dirty="0"/>
              <a:t>18 But someone will say, “You have faith; I have deeds.”</a:t>
            </a:r>
          </a:p>
          <a:p>
            <a:r>
              <a:rPr lang="en-US" sz="2700" dirty="0"/>
              <a:t>Show me your faith without deeds, and I will show you my faith by my deeds. 19 You believe that there is one God. Good! Even the demons believe that—and shudder.</a:t>
            </a:r>
            <a:endParaRPr lang="en-US" sz="2800" dirty="0"/>
          </a:p>
        </p:txBody>
      </p:sp>
    </p:spTree>
    <p:extLst>
      <p:ext uri="{BB962C8B-B14F-4D97-AF65-F5344CB8AC3E}">
        <p14:creationId xmlns:p14="http://schemas.microsoft.com/office/powerpoint/2010/main" val="94055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11146809" cy="5093702"/>
          </a:xfrm>
          <a:prstGeom prst="rect">
            <a:avLst/>
          </a:prstGeom>
          <a:noFill/>
        </p:spPr>
        <p:txBody>
          <a:bodyPr wrap="square">
            <a:spAutoFit/>
          </a:bodyPr>
          <a:lstStyle/>
          <a:p>
            <a:r>
              <a:rPr lang="en-US" sz="2800" b="1" u="sng" dirty="0"/>
              <a:t>James 2:20-26</a:t>
            </a:r>
            <a:r>
              <a:rPr lang="en-US" sz="2800" b="1" dirty="0"/>
              <a:t>  </a:t>
            </a:r>
            <a:r>
              <a:rPr lang="en-US" sz="2700" dirty="0"/>
              <a:t>You foolish person, do you want evidence that faith without deeds is useless? 21 Was not our father Abraham considered righteous for what he did when he offered his son Isaac on the altar? 22 You see that his faith and his actions were working together, and his faith was made complete by what he did. 23 And the scripture was fulfilled that says, “Abraham believed God, and it was credited to him as righteousness,” and he was called God’s friend. 24 You see that a person is considered righteous by what they do and not by faith alone.</a:t>
            </a:r>
          </a:p>
          <a:p>
            <a:r>
              <a:rPr lang="en-US" sz="2700" dirty="0"/>
              <a:t>25 In the same way, was not even Rahab the prostitute considered righteous for what she did when she gave lodging to the spies and sent them off in a different direction? 26 As the body without the spirit is dead, so faith without deeds is dead.</a:t>
            </a:r>
          </a:p>
        </p:txBody>
      </p:sp>
    </p:spTree>
    <p:extLst>
      <p:ext uri="{BB962C8B-B14F-4D97-AF65-F5344CB8AC3E}">
        <p14:creationId xmlns:p14="http://schemas.microsoft.com/office/powerpoint/2010/main" val="399120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11146809" cy="2062103"/>
          </a:xfrm>
          <a:prstGeom prst="rect">
            <a:avLst/>
          </a:prstGeom>
          <a:noFill/>
        </p:spPr>
        <p:txBody>
          <a:bodyPr wrap="square">
            <a:spAutoFit/>
          </a:bodyPr>
          <a:lstStyle/>
          <a:p>
            <a:r>
              <a:rPr lang="en-US" sz="3200" b="0" i="1" u="none" strike="noStrike" baseline="0" dirty="0">
                <a:latin typeface="Verdana" panose="020B0604030504040204" pitchFamily="34" charset="0"/>
              </a:rPr>
              <a:t>….. “the presence of good deeds can not be used to argue the presence of faith, however the absence of good deeds can be used to argue the absence of faith.” ……</a:t>
            </a:r>
          </a:p>
        </p:txBody>
      </p:sp>
    </p:spTree>
    <p:extLst>
      <p:ext uri="{BB962C8B-B14F-4D97-AF65-F5344CB8AC3E}">
        <p14:creationId xmlns:p14="http://schemas.microsoft.com/office/powerpoint/2010/main" val="404646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7038835" cy="523220"/>
          </a:xfrm>
          <a:prstGeom prst="rect">
            <a:avLst/>
          </a:prstGeom>
          <a:noFill/>
        </p:spPr>
        <p:txBody>
          <a:bodyPr wrap="square">
            <a:spAutoFit/>
          </a:bodyPr>
          <a:lstStyle/>
          <a:p>
            <a:r>
              <a:rPr lang="en-US" sz="2800" b="1" u="sng" dirty="0">
                <a:solidFill>
                  <a:srgbClr val="FF0000"/>
                </a:solidFill>
              </a:rPr>
              <a:t>4.a  A DEAD FAITH</a:t>
            </a:r>
            <a:r>
              <a:rPr lang="en-US" sz="2800" b="1" dirty="0">
                <a:solidFill>
                  <a:srgbClr val="FF0000"/>
                </a:solidFill>
              </a:rPr>
              <a:t>  </a:t>
            </a:r>
            <a:r>
              <a:rPr lang="en-US" sz="2800" b="1" u="sng" dirty="0"/>
              <a:t>(see James 2:14-17,20,26)</a:t>
            </a:r>
            <a:endParaRPr lang="en-US" sz="2700" dirty="0"/>
          </a:p>
        </p:txBody>
      </p:sp>
      <p:sp>
        <p:nvSpPr>
          <p:cNvPr id="6" name="TextBox 5">
            <a:extLst>
              <a:ext uri="{FF2B5EF4-FFF2-40B4-BE49-F238E27FC236}">
                <a16:creationId xmlns:a16="http://schemas.microsoft.com/office/drawing/2014/main" id="{5B5BF8E0-891D-4EAB-8120-33B1D48ACD02}"/>
              </a:ext>
            </a:extLst>
          </p:cNvPr>
          <p:cNvSpPr txBox="1"/>
          <p:nvPr/>
        </p:nvSpPr>
        <p:spPr>
          <a:xfrm>
            <a:off x="440137" y="3291866"/>
            <a:ext cx="10832914" cy="584775"/>
          </a:xfrm>
          <a:prstGeom prst="rect">
            <a:avLst/>
          </a:prstGeom>
          <a:noFill/>
        </p:spPr>
        <p:txBody>
          <a:bodyPr wrap="square">
            <a:spAutoFit/>
          </a:bodyPr>
          <a:lstStyle/>
          <a:p>
            <a:r>
              <a:rPr lang="en-US" sz="3200" dirty="0"/>
              <a:t>❏	A DEAD FAITH will substitute words instead of actions</a:t>
            </a:r>
            <a:endParaRPr lang="en-CA" sz="3200" dirty="0"/>
          </a:p>
        </p:txBody>
      </p:sp>
      <p:sp>
        <p:nvSpPr>
          <p:cNvPr id="7" name="TextBox 6">
            <a:extLst>
              <a:ext uri="{FF2B5EF4-FFF2-40B4-BE49-F238E27FC236}">
                <a16:creationId xmlns:a16="http://schemas.microsoft.com/office/drawing/2014/main" id="{DB827781-1826-4076-8B87-F371031C730B}"/>
              </a:ext>
            </a:extLst>
          </p:cNvPr>
          <p:cNvSpPr txBox="1"/>
          <p:nvPr/>
        </p:nvSpPr>
        <p:spPr>
          <a:xfrm>
            <a:off x="440137" y="3883193"/>
            <a:ext cx="10832914" cy="584775"/>
          </a:xfrm>
          <a:prstGeom prst="rect">
            <a:avLst/>
          </a:prstGeom>
          <a:noFill/>
        </p:spPr>
        <p:txBody>
          <a:bodyPr wrap="square">
            <a:spAutoFit/>
          </a:bodyPr>
          <a:lstStyle/>
          <a:p>
            <a:r>
              <a:rPr lang="en-US" sz="3200" dirty="0"/>
              <a:t>❏	A DEAD FAITH may use correct words + Sound Doctrine</a:t>
            </a:r>
            <a:endParaRPr lang="en-CA" sz="3200" dirty="0"/>
          </a:p>
        </p:txBody>
      </p:sp>
      <p:sp>
        <p:nvSpPr>
          <p:cNvPr id="8" name="TextBox 7">
            <a:extLst>
              <a:ext uri="{FF2B5EF4-FFF2-40B4-BE49-F238E27FC236}">
                <a16:creationId xmlns:a16="http://schemas.microsoft.com/office/drawing/2014/main" id="{C55F59EA-E17F-4761-9299-F52C7B431B2D}"/>
              </a:ext>
            </a:extLst>
          </p:cNvPr>
          <p:cNvSpPr txBox="1"/>
          <p:nvPr/>
        </p:nvSpPr>
        <p:spPr>
          <a:xfrm>
            <a:off x="440137" y="4461416"/>
            <a:ext cx="10832914" cy="584775"/>
          </a:xfrm>
          <a:prstGeom prst="rect">
            <a:avLst/>
          </a:prstGeom>
          <a:noFill/>
        </p:spPr>
        <p:txBody>
          <a:bodyPr wrap="square">
            <a:spAutoFit/>
          </a:bodyPr>
          <a:lstStyle/>
          <a:p>
            <a:r>
              <a:rPr lang="en-US" sz="3200" dirty="0"/>
              <a:t>❏	A DEAD FAITH’S “Walk” does not match their “Talk”</a:t>
            </a:r>
            <a:endParaRPr lang="en-CA" sz="3200" dirty="0"/>
          </a:p>
        </p:txBody>
      </p:sp>
      <p:sp>
        <p:nvSpPr>
          <p:cNvPr id="9" name="TextBox 8">
            <a:extLst>
              <a:ext uri="{FF2B5EF4-FFF2-40B4-BE49-F238E27FC236}">
                <a16:creationId xmlns:a16="http://schemas.microsoft.com/office/drawing/2014/main" id="{74110876-23C7-4EAE-826A-C5A57E274038}"/>
              </a:ext>
            </a:extLst>
          </p:cNvPr>
          <p:cNvSpPr txBox="1"/>
          <p:nvPr/>
        </p:nvSpPr>
        <p:spPr>
          <a:xfrm>
            <a:off x="440137" y="5077809"/>
            <a:ext cx="10832914" cy="584775"/>
          </a:xfrm>
          <a:prstGeom prst="rect">
            <a:avLst/>
          </a:prstGeom>
          <a:noFill/>
        </p:spPr>
        <p:txBody>
          <a:bodyPr wrap="square">
            <a:spAutoFit/>
          </a:bodyPr>
          <a:lstStyle/>
          <a:p>
            <a:r>
              <a:rPr lang="en-US" sz="3200" dirty="0"/>
              <a:t>❏	A DEAD FAITH is only intellectual</a:t>
            </a:r>
            <a:endParaRPr lang="en-CA" sz="3200" dirty="0"/>
          </a:p>
        </p:txBody>
      </p:sp>
      <p:sp>
        <p:nvSpPr>
          <p:cNvPr id="10" name="TextBox 9">
            <a:extLst>
              <a:ext uri="{FF2B5EF4-FFF2-40B4-BE49-F238E27FC236}">
                <a16:creationId xmlns:a16="http://schemas.microsoft.com/office/drawing/2014/main" id="{8BDD451F-B0AC-489A-9DF7-7F55F3308F3A}"/>
              </a:ext>
            </a:extLst>
          </p:cNvPr>
          <p:cNvSpPr txBox="1"/>
          <p:nvPr/>
        </p:nvSpPr>
        <p:spPr>
          <a:xfrm>
            <a:off x="440137" y="5662584"/>
            <a:ext cx="10832914" cy="584775"/>
          </a:xfrm>
          <a:prstGeom prst="rect">
            <a:avLst/>
          </a:prstGeom>
          <a:noFill/>
        </p:spPr>
        <p:txBody>
          <a:bodyPr wrap="square">
            <a:spAutoFit/>
          </a:bodyPr>
          <a:lstStyle/>
          <a:p>
            <a:r>
              <a:rPr lang="en-US" sz="3200" dirty="0"/>
              <a:t>❏	A DEAD FAITH cannot save anyone!</a:t>
            </a:r>
            <a:endParaRPr lang="en-CA" sz="3200" dirty="0"/>
          </a:p>
        </p:txBody>
      </p:sp>
      <p:pic>
        <p:nvPicPr>
          <p:cNvPr id="11" name="Picture 10">
            <a:extLst>
              <a:ext uri="{FF2B5EF4-FFF2-40B4-BE49-F238E27FC236}">
                <a16:creationId xmlns:a16="http://schemas.microsoft.com/office/drawing/2014/main" id="{04DDCDAE-FF35-472D-9041-DA3C9BD24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562" y="625628"/>
            <a:ext cx="4123438" cy="2309125"/>
          </a:xfrm>
          <a:prstGeom prst="rect">
            <a:avLst/>
          </a:prstGeom>
        </p:spPr>
      </p:pic>
    </p:spTree>
    <p:extLst>
      <p:ext uri="{BB962C8B-B14F-4D97-AF65-F5344CB8AC3E}">
        <p14:creationId xmlns:p14="http://schemas.microsoft.com/office/powerpoint/2010/main" val="966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7038835" cy="523220"/>
          </a:xfrm>
          <a:prstGeom prst="rect">
            <a:avLst/>
          </a:prstGeom>
          <a:noFill/>
        </p:spPr>
        <p:txBody>
          <a:bodyPr wrap="square">
            <a:spAutoFit/>
          </a:bodyPr>
          <a:lstStyle/>
          <a:p>
            <a:r>
              <a:rPr lang="en-US" sz="2800" b="1" u="sng" dirty="0">
                <a:solidFill>
                  <a:srgbClr val="FF0000"/>
                </a:solidFill>
              </a:rPr>
              <a:t>4.b  A DEMONIC FAITH</a:t>
            </a:r>
            <a:r>
              <a:rPr lang="en-US" sz="2800" b="1" dirty="0">
                <a:solidFill>
                  <a:srgbClr val="FF0000"/>
                </a:solidFill>
              </a:rPr>
              <a:t>  </a:t>
            </a:r>
            <a:r>
              <a:rPr lang="en-US" sz="2800" b="1" u="sng" dirty="0"/>
              <a:t>(see James 2:18 &amp; 19)</a:t>
            </a:r>
            <a:endParaRPr lang="en-US" sz="2700" dirty="0"/>
          </a:p>
        </p:txBody>
      </p:sp>
      <p:sp>
        <p:nvSpPr>
          <p:cNvPr id="6" name="TextBox 5">
            <a:extLst>
              <a:ext uri="{FF2B5EF4-FFF2-40B4-BE49-F238E27FC236}">
                <a16:creationId xmlns:a16="http://schemas.microsoft.com/office/drawing/2014/main" id="{5B5BF8E0-891D-4EAB-8120-33B1D48ACD02}"/>
              </a:ext>
            </a:extLst>
          </p:cNvPr>
          <p:cNvSpPr txBox="1"/>
          <p:nvPr/>
        </p:nvSpPr>
        <p:spPr>
          <a:xfrm>
            <a:off x="440137" y="3291866"/>
            <a:ext cx="10832914" cy="584775"/>
          </a:xfrm>
          <a:prstGeom prst="rect">
            <a:avLst/>
          </a:prstGeom>
          <a:noFill/>
        </p:spPr>
        <p:txBody>
          <a:bodyPr wrap="square">
            <a:spAutoFit/>
          </a:bodyPr>
          <a:lstStyle/>
          <a:p>
            <a:r>
              <a:rPr lang="en-US" sz="3200" dirty="0"/>
              <a:t>❏	A DEMONIC FAITH – no agnostics or atheists here!</a:t>
            </a:r>
            <a:endParaRPr lang="en-CA" sz="3200" dirty="0"/>
          </a:p>
        </p:txBody>
      </p:sp>
      <p:sp>
        <p:nvSpPr>
          <p:cNvPr id="7" name="TextBox 6">
            <a:extLst>
              <a:ext uri="{FF2B5EF4-FFF2-40B4-BE49-F238E27FC236}">
                <a16:creationId xmlns:a16="http://schemas.microsoft.com/office/drawing/2014/main" id="{DB827781-1826-4076-8B87-F371031C730B}"/>
              </a:ext>
            </a:extLst>
          </p:cNvPr>
          <p:cNvSpPr txBox="1"/>
          <p:nvPr/>
        </p:nvSpPr>
        <p:spPr>
          <a:xfrm>
            <a:off x="440137" y="3883193"/>
            <a:ext cx="11311726" cy="584775"/>
          </a:xfrm>
          <a:prstGeom prst="rect">
            <a:avLst/>
          </a:prstGeom>
          <a:noFill/>
        </p:spPr>
        <p:txBody>
          <a:bodyPr wrap="square">
            <a:spAutoFit/>
          </a:bodyPr>
          <a:lstStyle/>
          <a:p>
            <a:r>
              <a:rPr lang="en-US" sz="3200" dirty="0"/>
              <a:t>❏	A DEMONIC FAITH believes in deity of Jesus (Mark 3:11) </a:t>
            </a:r>
            <a:endParaRPr lang="en-CA" sz="3200" dirty="0"/>
          </a:p>
        </p:txBody>
      </p:sp>
      <p:sp>
        <p:nvSpPr>
          <p:cNvPr id="8" name="TextBox 7">
            <a:extLst>
              <a:ext uri="{FF2B5EF4-FFF2-40B4-BE49-F238E27FC236}">
                <a16:creationId xmlns:a16="http://schemas.microsoft.com/office/drawing/2014/main" id="{C55F59EA-E17F-4761-9299-F52C7B431B2D}"/>
              </a:ext>
            </a:extLst>
          </p:cNvPr>
          <p:cNvSpPr txBox="1"/>
          <p:nvPr/>
        </p:nvSpPr>
        <p:spPr>
          <a:xfrm>
            <a:off x="440137" y="4461416"/>
            <a:ext cx="10832914" cy="584775"/>
          </a:xfrm>
          <a:prstGeom prst="rect">
            <a:avLst/>
          </a:prstGeom>
          <a:noFill/>
        </p:spPr>
        <p:txBody>
          <a:bodyPr wrap="square">
            <a:spAutoFit/>
          </a:bodyPr>
          <a:lstStyle/>
          <a:p>
            <a:r>
              <a:rPr lang="en-US" sz="3200" dirty="0"/>
              <a:t>❏	A DEMONIC FAITH believes in Hell (Luke 8:31)</a:t>
            </a:r>
            <a:endParaRPr lang="en-CA" sz="3200" dirty="0"/>
          </a:p>
        </p:txBody>
      </p:sp>
      <p:sp>
        <p:nvSpPr>
          <p:cNvPr id="9" name="TextBox 8">
            <a:extLst>
              <a:ext uri="{FF2B5EF4-FFF2-40B4-BE49-F238E27FC236}">
                <a16:creationId xmlns:a16="http://schemas.microsoft.com/office/drawing/2014/main" id="{74110876-23C7-4EAE-826A-C5A57E274038}"/>
              </a:ext>
            </a:extLst>
          </p:cNvPr>
          <p:cNvSpPr txBox="1"/>
          <p:nvPr/>
        </p:nvSpPr>
        <p:spPr>
          <a:xfrm>
            <a:off x="440137" y="5077809"/>
            <a:ext cx="11311726" cy="584775"/>
          </a:xfrm>
          <a:prstGeom prst="rect">
            <a:avLst/>
          </a:prstGeom>
          <a:noFill/>
        </p:spPr>
        <p:txBody>
          <a:bodyPr wrap="square">
            <a:spAutoFit/>
          </a:bodyPr>
          <a:lstStyle/>
          <a:p>
            <a:r>
              <a:rPr lang="en-US" sz="3200" dirty="0"/>
              <a:t>❏	A DEMONIC FAITH believes in a coming Judgement (Mt 8:29)</a:t>
            </a:r>
            <a:endParaRPr lang="en-CA" sz="3200" dirty="0"/>
          </a:p>
        </p:txBody>
      </p:sp>
      <p:sp>
        <p:nvSpPr>
          <p:cNvPr id="10" name="TextBox 9">
            <a:extLst>
              <a:ext uri="{FF2B5EF4-FFF2-40B4-BE49-F238E27FC236}">
                <a16:creationId xmlns:a16="http://schemas.microsoft.com/office/drawing/2014/main" id="{8BDD451F-B0AC-489A-9DF7-7F55F3308F3A}"/>
              </a:ext>
            </a:extLst>
          </p:cNvPr>
          <p:cNvSpPr txBox="1"/>
          <p:nvPr/>
        </p:nvSpPr>
        <p:spPr>
          <a:xfrm>
            <a:off x="440137" y="5662584"/>
            <a:ext cx="10832914" cy="1077218"/>
          </a:xfrm>
          <a:prstGeom prst="rect">
            <a:avLst/>
          </a:prstGeom>
          <a:noFill/>
        </p:spPr>
        <p:txBody>
          <a:bodyPr wrap="square">
            <a:spAutoFit/>
          </a:bodyPr>
          <a:lstStyle/>
          <a:p>
            <a:r>
              <a:rPr lang="en-US" sz="3200" dirty="0"/>
              <a:t>❏	A DEMONIC FAITH may have an emotional response to the Gospel</a:t>
            </a:r>
            <a:endParaRPr lang="en-CA" sz="3200" dirty="0"/>
          </a:p>
        </p:txBody>
      </p:sp>
      <p:pic>
        <p:nvPicPr>
          <p:cNvPr id="4" name="Picture 3">
            <a:extLst>
              <a:ext uri="{FF2B5EF4-FFF2-40B4-BE49-F238E27FC236}">
                <a16:creationId xmlns:a16="http://schemas.microsoft.com/office/drawing/2014/main" id="{30B9E89A-5ADF-4F17-ABC0-3E47FDA4E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061" y="168253"/>
            <a:ext cx="3864993" cy="3091995"/>
          </a:xfrm>
          <a:prstGeom prst="rect">
            <a:avLst/>
          </a:prstGeom>
        </p:spPr>
      </p:pic>
    </p:spTree>
    <p:extLst>
      <p:ext uri="{BB962C8B-B14F-4D97-AF65-F5344CB8AC3E}">
        <p14:creationId xmlns:p14="http://schemas.microsoft.com/office/powerpoint/2010/main" val="5479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7038835" cy="523220"/>
          </a:xfrm>
          <a:prstGeom prst="rect">
            <a:avLst/>
          </a:prstGeom>
          <a:noFill/>
        </p:spPr>
        <p:txBody>
          <a:bodyPr wrap="square">
            <a:spAutoFit/>
          </a:bodyPr>
          <a:lstStyle/>
          <a:p>
            <a:r>
              <a:rPr lang="en-US" sz="2800" b="1" u="sng" dirty="0">
                <a:solidFill>
                  <a:srgbClr val="FF0000"/>
                </a:solidFill>
              </a:rPr>
              <a:t>4.c  A LIVING FAITH</a:t>
            </a:r>
            <a:r>
              <a:rPr lang="en-US" sz="2800" b="1" dirty="0">
                <a:solidFill>
                  <a:srgbClr val="FF0000"/>
                </a:solidFill>
              </a:rPr>
              <a:t>  </a:t>
            </a:r>
            <a:r>
              <a:rPr lang="en-US" sz="2800" b="1" u="sng" dirty="0"/>
              <a:t>(see James 2:20 - 26)</a:t>
            </a:r>
            <a:endParaRPr lang="en-US" sz="2700" dirty="0"/>
          </a:p>
        </p:txBody>
      </p:sp>
      <p:sp>
        <p:nvSpPr>
          <p:cNvPr id="6" name="TextBox 5">
            <a:extLst>
              <a:ext uri="{FF2B5EF4-FFF2-40B4-BE49-F238E27FC236}">
                <a16:creationId xmlns:a16="http://schemas.microsoft.com/office/drawing/2014/main" id="{5B5BF8E0-891D-4EAB-8120-33B1D48ACD02}"/>
              </a:ext>
            </a:extLst>
          </p:cNvPr>
          <p:cNvSpPr txBox="1"/>
          <p:nvPr/>
        </p:nvSpPr>
        <p:spPr>
          <a:xfrm>
            <a:off x="440138" y="3429000"/>
            <a:ext cx="10832914" cy="2893100"/>
          </a:xfrm>
          <a:prstGeom prst="rect">
            <a:avLst/>
          </a:prstGeom>
          <a:noFill/>
        </p:spPr>
        <p:txBody>
          <a:bodyPr wrap="square">
            <a:spAutoFit/>
          </a:bodyPr>
          <a:lstStyle/>
          <a:p>
            <a:r>
              <a:rPr lang="en-US" sz="3200" b="1" u="sng" dirty="0"/>
              <a:t>Hebrews 10:38</a:t>
            </a:r>
            <a:r>
              <a:rPr lang="en-US" sz="3200" dirty="0"/>
              <a:t> </a:t>
            </a:r>
            <a:r>
              <a:rPr lang="en-US" sz="3000" dirty="0"/>
              <a:t>And, “But my righteous one will live by faith. And I take no pleasure in the one who shrinks back.”  39 But we do not belong to those who shrink back and are destroyed, but to those who have faith and are saved.   </a:t>
            </a:r>
            <a:r>
              <a:rPr lang="en-US" sz="3000" b="1" u="sng" dirty="0"/>
              <a:t>Hebrews 11:1</a:t>
            </a:r>
            <a:r>
              <a:rPr lang="en-US" sz="3000" dirty="0"/>
              <a:t> Now faith is confidence in what we hope for and assurance about what we do not see. 2 This is what the ancients were commended for.</a:t>
            </a:r>
            <a:endParaRPr lang="en-CA" sz="3000" dirty="0"/>
          </a:p>
        </p:txBody>
      </p:sp>
      <p:pic>
        <p:nvPicPr>
          <p:cNvPr id="11" name="Picture 10">
            <a:extLst>
              <a:ext uri="{FF2B5EF4-FFF2-40B4-BE49-F238E27FC236}">
                <a16:creationId xmlns:a16="http://schemas.microsoft.com/office/drawing/2014/main" id="{5D718C0E-1E86-425E-B469-1D3474BF9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440" y="1263547"/>
            <a:ext cx="3964305" cy="1982153"/>
          </a:xfrm>
          <a:prstGeom prst="rect">
            <a:avLst/>
          </a:prstGeom>
        </p:spPr>
      </p:pic>
    </p:spTree>
    <p:extLst>
      <p:ext uri="{BB962C8B-B14F-4D97-AF65-F5344CB8AC3E}">
        <p14:creationId xmlns:p14="http://schemas.microsoft.com/office/powerpoint/2010/main" val="85964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7038835" cy="523220"/>
          </a:xfrm>
          <a:prstGeom prst="rect">
            <a:avLst/>
          </a:prstGeom>
          <a:noFill/>
        </p:spPr>
        <p:txBody>
          <a:bodyPr wrap="square">
            <a:spAutoFit/>
          </a:bodyPr>
          <a:lstStyle/>
          <a:p>
            <a:r>
              <a:rPr lang="en-US" sz="2800" b="1" u="sng" dirty="0">
                <a:solidFill>
                  <a:srgbClr val="FF0000"/>
                </a:solidFill>
              </a:rPr>
              <a:t>4.c  A LIVING FAITH</a:t>
            </a:r>
            <a:r>
              <a:rPr lang="en-US" sz="2800" b="1" dirty="0">
                <a:solidFill>
                  <a:srgbClr val="FF0000"/>
                </a:solidFill>
              </a:rPr>
              <a:t>  </a:t>
            </a:r>
            <a:r>
              <a:rPr lang="en-US" sz="2800" b="1" u="sng" dirty="0"/>
              <a:t>(see James 2:20 - 26)</a:t>
            </a:r>
            <a:endParaRPr lang="en-US" sz="2700" dirty="0"/>
          </a:p>
        </p:txBody>
      </p:sp>
      <p:sp>
        <p:nvSpPr>
          <p:cNvPr id="6" name="TextBox 5">
            <a:extLst>
              <a:ext uri="{FF2B5EF4-FFF2-40B4-BE49-F238E27FC236}">
                <a16:creationId xmlns:a16="http://schemas.microsoft.com/office/drawing/2014/main" id="{5B5BF8E0-891D-4EAB-8120-33B1D48ACD02}"/>
              </a:ext>
            </a:extLst>
          </p:cNvPr>
          <p:cNvSpPr txBox="1"/>
          <p:nvPr/>
        </p:nvSpPr>
        <p:spPr>
          <a:xfrm>
            <a:off x="440137" y="2267186"/>
            <a:ext cx="10832914" cy="1077218"/>
          </a:xfrm>
          <a:prstGeom prst="rect">
            <a:avLst/>
          </a:prstGeom>
          <a:noFill/>
        </p:spPr>
        <p:txBody>
          <a:bodyPr wrap="square">
            <a:spAutoFit/>
          </a:bodyPr>
          <a:lstStyle/>
          <a:p>
            <a:r>
              <a:rPr lang="en-US" sz="3200" dirty="0"/>
              <a:t>❏	A LIVING FAITH is based on the </a:t>
            </a:r>
          </a:p>
          <a:p>
            <a:r>
              <a:rPr lang="en-US" sz="3200" dirty="0"/>
              <a:t>Word of God (Romans 10:17)</a:t>
            </a:r>
            <a:endParaRPr lang="en-CA" sz="3200" dirty="0"/>
          </a:p>
        </p:txBody>
      </p:sp>
      <p:sp>
        <p:nvSpPr>
          <p:cNvPr id="8" name="TextBox 7">
            <a:extLst>
              <a:ext uri="{FF2B5EF4-FFF2-40B4-BE49-F238E27FC236}">
                <a16:creationId xmlns:a16="http://schemas.microsoft.com/office/drawing/2014/main" id="{C55F59EA-E17F-4761-9299-F52C7B431B2D}"/>
              </a:ext>
            </a:extLst>
          </p:cNvPr>
          <p:cNvSpPr txBox="1"/>
          <p:nvPr/>
        </p:nvSpPr>
        <p:spPr>
          <a:xfrm>
            <a:off x="440137" y="4795897"/>
            <a:ext cx="10832914" cy="2062103"/>
          </a:xfrm>
          <a:prstGeom prst="rect">
            <a:avLst/>
          </a:prstGeom>
          <a:noFill/>
        </p:spPr>
        <p:txBody>
          <a:bodyPr wrap="square">
            <a:spAutoFit/>
          </a:bodyPr>
          <a:lstStyle/>
          <a:p>
            <a:r>
              <a:rPr lang="en-US" sz="3200" dirty="0"/>
              <a:t>❏	A LIVING FAITH involves the entire person:</a:t>
            </a:r>
          </a:p>
          <a:p>
            <a:r>
              <a:rPr lang="en-US" sz="3200" dirty="0"/>
              <a:t>-    the Mind understands the Truth,</a:t>
            </a:r>
          </a:p>
          <a:p>
            <a:pPr marL="457200" indent="-457200">
              <a:buFontTx/>
              <a:buChar char="-"/>
            </a:pPr>
            <a:r>
              <a:rPr lang="en-US" sz="3200" dirty="0"/>
              <a:t>the Emotions (the heart) desires and rejoices in the Truth</a:t>
            </a:r>
          </a:p>
          <a:p>
            <a:pPr marL="457200" indent="-457200">
              <a:buFontTx/>
              <a:buChar char="-"/>
            </a:pPr>
            <a:r>
              <a:rPr lang="en-US" sz="3200" dirty="0"/>
              <a:t> the Will acts upon the Truth</a:t>
            </a:r>
            <a:endParaRPr lang="en-CA" sz="3200" dirty="0"/>
          </a:p>
        </p:txBody>
      </p:sp>
      <p:pic>
        <p:nvPicPr>
          <p:cNvPr id="11" name="Picture 10">
            <a:extLst>
              <a:ext uri="{FF2B5EF4-FFF2-40B4-BE49-F238E27FC236}">
                <a16:creationId xmlns:a16="http://schemas.microsoft.com/office/drawing/2014/main" id="{5D718C0E-1E86-425E-B469-1D3474BF9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440" y="1263547"/>
            <a:ext cx="3964305" cy="1982153"/>
          </a:xfrm>
          <a:prstGeom prst="rect">
            <a:avLst/>
          </a:prstGeom>
        </p:spPr>
      </p:pic>
      <p:sp>
        <p:nvSpPr>
          <p:cNvPr id="10" name="TextBox 9">
            <a:extLst>
              <a:ext uri="{FF2B5EF4-FFF2-40B4-BE49-F238E27FC236}">
                <a16:creationId xmlns:a16="http://schemas.microsoft.com/office/drawing/2014/main" id="{DD7E2E29-7C31-4D62-B516-88197A238B5E}"/>
              </a:ext>
            </a:extLst>
          </p:cNvPr>
          <p:cNvSpPr txBox="1"/>
          <p:nvPr/>
        </p:nvSpPr>
        <p:spPr>
          <a:xfrm>
            <a:off x="440137" y="3610522"/>
            <a:ext cx="10832914" cy="1077218"/>
          </a:xfrm>
          <a:prstGeom prst="rect">
            <a:avLst/>
          </a:prstGeom>
          <a:noFill/>
        </p:spPr>
        <p:txBody>
          <a:bodyPr wrap="square">
            <a:spAutoFit/>
          </a:bodyPr>
          <a:lstStyle/>
          <a:p>
            <a:r>
              <a:rPr lang="en-US" sz="3200" dirty="0"/>
              <a:t>❏	A LIVING FAITH cannot be separated from good deeds (which are an evidence that we are accepted by God).</a:t>
            </a:r>
            <a:endParaRPr lang="en-CA" sz="3200" dirty="0"/>
          </a:p>
        </p:txBody>
      </p:sp>
    </p:spTree>
    <p:extLst>
      <p:ext uri="{BB962C8B-B14F-4D97-AF65-F5344CB8AC3E}">
        <p14:creationId xmlns:p14="http://schemas.microsoft.com/office/powerpoint/2010/main" val="9298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584775"/>
          </a:xfrm>
          <a:prstGeom prst="rect">
            <a:avLst/>
          </a:prstGeom>
          <a:noFill/>
        </p:spPr>
        <p:txBody>
          <a:bodyPr wrap="square">
            <a:spAutoFit/>
          </a:bodyPr>
          <a:lstStyle/>
          <a:p>
            <a:r>
              <a:rPr lang="en-US" sz="3200" b="1" u="sng" dirty="0"/>
              <a:t>4: GENUINE SAVING FAITH (or is talk cheap?)</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614803"/>
            <a:ext cx="7038835" cy="523220"/>
          </a:xfrm>
          <a:prstGeom prst="rect">
            <a:avLst/>
          </a:prstGeom>
          <a:noFill/>
        </p:spPr>
        <p:txBody>
          <a:bodyPr wrap="square">
            <a:spAutoFit/>
          </a:bodyPr>
          <a:lstStyle/>
          <a:p>
            <a:r>
              <a:rPr lang="en-US" sz="2800" b="1" u="sng" dirty="0">
                <a:solidFill>
                  <a:srgbClr val="FF0000"/>
                </a:solidFill>
              </a:rPr>
              <a:t>4.c  A LIVING FAITH</a:t>
            </a:r>
            <a:r>
              <a:rPr lang="en-US" sz="2800" b="1" dirty="0">
                <a:solidFill>
                  <a:srgbClr val="FF0000"/>
                </a:solidFill>
              </a:rPr>
              <a:t>  </a:t>
            </a:r>
            <a:r>
              <a:rPr lang="en-US" sz="2800" b="1" u="sng" dirty="0"/>
              <a:t>(see James 2:20 - 26)</a:t>
            </a:r>
            <a:endParaRPr lang="en-US" sz="2700" dirty="0"/>
          </a:p>
        </p:txBody>
      </p:sp>
      <p:sp>
        <p:nvSpPr>
          <p:cNvPr id="6" name="TextBox 5">
            <a:extLst>
              <a:ext uri="{FF2B5EF4-FFF2-40B4-BE49-F238E27FC236}">
                <a16:creationId xmlns:a16="http://schemas.microsoft.com/office/drawing/2014/main" id="{5B5BF8E0-891D-4EAB-8120-33B1D48ACD02}"/>
              </a:ext>
            </a:extLst>
          </p:cNvPr>
          <p:cNvSpPr txBox="1"/>
          <p:nvPr/>
        </p:nvSpPr>
        <p:spPr>
          <a:xfrm>
            <a:off x="440138" y="3612301"/>
            <a:ext cx="10832914" cy="2554545"/>
          </a:xfrm>
          <a:prstGeom prst="rect">
            <a:avLst/>
          </a:prstGeom>
          <a:noFill/>
        </p:spPr>
        <p:txBody>
          <a:bodyPr wrap="square">
            <a:spAutoFit/>
          </a:bodyPr>
          <a:lstStyle/>
          <a:p>
            <a:r>
              <a:rPr lang="en-US" sz="3200" b="1" u="sng" dirty="0"/>
              <a:t>Ephesians 2:8-10</a:t>
            </a:r>
            <a:r>
              <a:rPr lang="en-US" sz="3200" dirty="0"/>
              <a:t> For it is by grace you have been saved, through faith—and this is not from yourselves, it is the gift of God— 9 not by works, so that no one can boast. 10 For we are God’s handiwork, created in Christ Jesus </a:t>
            </a:r>
            <a:r>
              <a:rPr lang="en-US" sz="3200" u="sng" dirty="0"/>
              <a:t>to do good works</a:t>
            </a:r>
            <a:r>
              <a:rPr lang="en-US" sz="3200" dirty="0"/>
              <a:t>, which God prepared in advance for us to do.</a:t>
            </a:r>
            <a:endParaRPr lang="en-CA" sz="3200" dirty="0"/>
          </a:p>
        </p:txBody>
      </p:sp>
      <p:pic>
        <p:nvPicPr>
          <p:cNvPr id="11" name="Picture 10">
            <a:extLst>
              <a:ext uri="{FF2B5EF4-FFF2-40B4-BE49-F238E27FC236}">
                <a16:creationId xmlns:a16="http://schemas.microsoft.com/office/drawing/2014/main" id="{5D718C0E-1E86-425E-B469-1D3474BF9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440" y="1263547"/>
            <a:ext cx="3964305" cy="1982153"/>
          </a:xfrm>
          <a:prstGeom prst="rect">
            <a:avLst/>
          </a:prstGeom>
        </p:spPr>
      </p:pic>
    </p:spTree>
    <p:extLst>
      <p:ext uri="{BB962C8B-B14F-4D97-AF65-F5344CB8AC3E}">
        <p14:creationId xmlns:p14="http://schemas.microsoft.com/office/powerpoint/2010/main" val="46393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5BF8E0-891D-4EAB-8120-33B1D48ACD02}"/>
              </a:ext>
            </a:extLst>
          </p:cNvPr>
          <p:cNvSpPr txBox="1"/>
          <p:nvPr/>
        </p:nvSpPr>
        <p:spPr>
          <a:xfrm>
            <a:off x="3160824" y="2921168"/>
            <a:ext cx="5870351" cy="1015663"/>
          </a:xfrm>
          <a:prstGeom prst="rect">
            <a:avLst/>
          </a:prstGeom>
          <a:noFill/>
        </p:spPr>
        <p:txBody>
          <a:bodyPr wrap="square">
            <a:spAutoFit/>
          </a:bodyPr>
          <a:lstStyle/>
          <a:p>
            <a:r>
              <a:rPr lang="en-US" sz="6000" i="1" dirty="0"/>
              <a:t>Saved to Serve ….</a:t>
            </a:r>
            <a:endParaRPr lang="en-CA" sz="6000" i="1" dirty="0"/>
          </a:p>
        </p:txBody>
      </p:sp>
    </p:spTree>
    <p:extLst>
      <p:ext uri="{BB962C8B-B14F-4D97-AF65-F5344CB8AC3E}">
        <p14:creationId xmlns:p14="http://schemas.microsoft.com/office/powerpoint/2010/main" val="298876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C858AB-CBFA-4AEF-BEB1-11B29FDB7B3F}"/>
              </a:ext>
            </a:extLst>
          </p:cNvPr>
          <p:cNvSpPr txBox="1"/>
          <p:nvPr/>
        </p:nvSpPr>
        <p:spPr>
          <a:xfrm>
            <a:off x="360947" y="2151727"/>
            <a:ext cx="7186864" cy="2554545"/>
          </a:xfrm>
          <a:prstGeom prst="rect">
            <a:avLst/>
          </a:prstGeom>
          <a:noFill/>
        </p:spPr>
        <p:txBody>
          <a:bodyPr wrap="square">
            <a:spAutoFit/>
          </a:bodyPr>
          <a:lstStyle/>
          <a:p>
            <a:r>
              <a:rPr lang="en-US" sz="4000" i="1" dirty="0"/>
              <a:t>“The true measure of a man is how he treats someone who can do him absolutely no good.”   </a:t>
            </a:r>
            <a:r>
              <a:rPr lang="en-US" sz="4000" dirty="0"/>
              <a:t>Samuel Johnson</a:t>
            </a:r>
            <a:endParaRPr lang="en-CA" sz="4000" dirty="0"/>
          </a:p>
        </p:txBody>
      </p:sp>
      <p:pic>
        <p:nvPicPr>
          <p:cNvPr id="5" name="Picture 4">
            <a:extLst>
              <a:ext uri="{FF2B5EF4-FFF2-40B4-BE49-F238E27FC236}">
                <a16:creationId xmlns:a16="http://schemas.microsoft.com/office/drawing/2014/main" id="{CEA1AD0F-8499-4BE7-880E-B764F12FA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811" y="1714500"/>
            <a:ext cx="4114800" cy="3429000"/>
          </a:xfrm>
          <a:prstGeom prst="rect">
            <a:avLst/>
          </a:prstGeom>
        </p:spPr>
      </p:pic>
    </p:spTree>
    <p:extLst>
      <p:ext uri="{BB962C8B-B14F-4D97-AF65-F5344CB8AC3E}">
        <p14:creationId xmlns:p14="http://schemas.microsoft.com/office/powerpoint/2010/main" val="125520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9B582-1D87-46B6-9A14-21EF5804C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737" y="849573"/>
            <a:ext cx="7744525" cy="5158853"/>
          </a:xfrm>
          <a:prstGeom prst="rect">
            <a:avLst/>
          </a:prstGeom>
        </p:spPr>
      </p:pic>
    </p:spTree>
    <p:extLst>
      <p:ext uri="{BB962C8B-B14F-4D97-AF65-F5344CB8AC3E}">
        <p14:creationId xmlns:p14="http://schemas.microsoft.com/office/powerpoint/2010/main" val="207658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CA" sz="3200" b="1" u="sng" dirty="0"/>
              <a:t>1:</a:t>
            </a:r>
            <a:r>
              <a:rPr lang="en-CA" sz="3200" b="1" dirty="0"/>
              <a:t> </a:t>
            </a:r>
            <a:r>
              <a:rPr lang="en-CA" sz="3200" dirty="0"/>
              <a:t>AS BELIEVERS, SHOWING PARTIALITY (FAVOURITISM) IS TO MAKE YOURSELF A JUDGE.</a:t>
            </a:r>
          </a:p>
        </p:txBody>
      </p:sp>
      <p:sp>
        <p:nvSpPr>
          <p:cNvPr id="5" name="TextBox 4">
            <a:extLst>
              <a:ext uri="{FF2B5EF4-FFF2-40B4-BE49-F238E27FC236}">
                <a16:creationId xmlns:a16="http://schemas.microsoft.com/office/drawing/2014/main" id="{92A64DA2-09BC-42BA-B181-D1790B37633B}"/>
              </a:ext>
            </a:extLst>
          </p:cNvPr>
          <p:cNvSpPr txBox="1"/>
          <p:nvPr/>
        </p:nvSpPr>
        <p:spPr>
          <a:xfrm>
            <a:off x="440139" y="1700073"/>
            <a:ext cx="11146809" cy="5324535"/>
          </a:xfrm>
          <a:prstGeom prst="rect">
            <a:avLst/>
          </a:prstGeom>
          <a:noFill/>
        </p:spPr>
        <p:txBody>
          <a:bodyPr wrap="square">
            <a:spAutoFit/>
          </a:bodyPr>
          <a:lstStyle/>
          <a:p>
            <a:r>
              <a:rPr lang="en-US" sz="2800" b="1" u="sng" dirty="0"/>
              <a:t>James 1:26 </a:t>
            </a:r>
            <a:r>
              <a:rPr lang="en-US" sz="2800" dirty="0"/>
              <a:t>Those who consider themselves religious and yet do not keep a tight rein on their tongues deceive themselves, and their religion is worthless. </a:t>
            </a:r>
            <a:r>
              <a:rPr lang="en-US" sz="2800" b="1" u="sng" dirty="0"/>
              <a:t>27</a:t>
            </a:r>
            <a:r>
              <a:rPr lang="en-US" sz="2800" dirty="0"/>
              <a:t> Religion that God our Father accepts as pure and faultless is this: to look after orphans and widows in their distress and to keep oneself from being polluted by the world.        </a:t>
            </a:r>
            <a:r>
              <a:rPr lang="en-US" sz="2800" b="1" u="sng" dirty="0"/>
              <a:t>James 2:1-4</a:t>
            </a:r>
            <a:r>
              <a:rPr lang="en-US" sz="2800" b="1" dirty="0"/>
              <a:t> </a:t>
            </a:r>
            <a:r>
              <a:rPr lang="en-US" sz="2800" dirty="0"/>
              <a:t>My brothers and sisters, believers in our glorious Lord Jesus Christ must not show </a:t>
            </a:r>
            <a:r>
              <a:rPr lang="en-US" sz="2800" dirty="0" err="1"/>
              <a:t>favouritism</a:t>
            </a:r>
            <a:r>
              <a:rPr lang="en-US" sz="2800" dirty="0"/>
              <a:t>. </a:t>
            </a:r>
            <a:r>
              <a:rPr lang="en-US" sz="2800" b="1" dirty="0"/>
              <a:t>2</a:t>
            </a:r>
            <a:r>
              <a:rPr lang="en-US" sz="2800" dirty="0"/>
              <a:t> Suppose a man comes into your meeting wearing a gold ring and fine clothes, and a poor man in filthy old clothes also comes in. </a:t>
            </a:r>
            <a:r>
              <a:rPr lang="en-US" sz="2800" b="1" dirty="0"/>
              <a:t>3</a:t>
            </a:r>
            <a:r>
              <a:rPr lang="en-US" sz="2800" dirty="0"/>
              <a:t> If you show special attention to the man wearing fine clothes and say, “Here’s a good seat for you,” but say to the poor man, “You stand there” or “Sit on the floor by my feet,” </a:t>
            </a:r>
            <a:r>
              <a:rPr lang="en-US" sz="2800" b="1" dirty="0"/>
              <a:t>4</a:t>
            </a:r>
            <a:r>
              <a:rPr lang="en-US" sz="2800" dirty="0"/>
              <a:t> have you not discriminated among yourselves and become judges with evil thoughts?</a:t>
            </a:r>
            <a:endParaRPr lang="en-CA" sz="2800" dirty="0"/>
          </a:p>
        </p:txBody>
      </p:sp>
    </p:spTree>
    <p:extLst>
      <p:ext uri="{BB962C8B-B14F-4D97-AF65-F5344CB8AC3E}">
        <p14:creationId xmlns:p14="http://schemas.microsoft.com/office/powerpoint/2010/main" val="206704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CA" sz="3200" b="1" u="sng" dirty="0"/>
              <a:t>1:</a:t>
            </a:r>
            <a:r>
              <a:rPr lang="en-CA" sz="3200" b="1" dirty="0"/>
              <a:t> </a:t>
            </a:r>
            <a:r>
              <a:rPr lang="en-CA" sz="3200" dirty="0"/>
              <a:t>AS BELIEVERS, SHOWING PARTIALITY (FAVOURITISM) IS TO MAKE YOURSELF A JUDGE.</a:t>
            </a:r>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5391539"/>
            <a:ext cx="11146809" cy="1015663"/>
          </a:xfrm>
          <a:prstGeom prst="rect">
            <a:avLst/>
          </a:prstGeom>
          <a:noFill/>
        </p:spPr>
        <p:txBody>
          <a:bodyPr wrap="square">
            <a:spAutoFit/>
          </a:bodyPr>
          <a:lstStyle/>
          <a:p>
            <a:r>
              <a:rPr lang="en-US" sz="3000" b="1" u="sng" dirty="0"/>
              <a:t>Acts 10:34</a:t>
            </a:r>
            <a:r>
              <a:rPr lang="en-US" sz="3000" b="1" dirty="0"/>
              <a:t> </a:t>
            </a:r>
            <a:r>
              <a:rPr lang="en-US" sz="3000" dirty="0"/>
              <a:t>Then Peter began to speak: “I now realize how true it is that God does not show favoritism</a:t>
            </a:r>
          </a:p>
        </p:txBody>
      </p:sp>
      <p:sp>
        <p:nvSpPr>
          <p:cNvPr id="4" name="TextBox 3">
            <a:extLst>
              <a:ext uri="{FF2B5EF4-FFF2-40B4-BE49-F238E27FC236}">
                <a16:creationId xmlns:a16="http://schemas.microsoft.com/office/drawing/2014/main" id="{D6FAF527-6695-43A8-90EC-97C0F8320822}"/>
              </a:ext>
            </a:extLst>
          </p:cNvPr>
          <p:cNvSpPr txBox="1"/>
          <p:nvPr/>
        </p:nvSpPr>
        <p:spPr>
          <a:xfrm>
            <a:off x="440137" y="1825402"/>
            <a:ext cx="11146809" cy="1938992"/>
          </a:xfrm>
          <a:prstGeom prst="rect">
            <a:avLst/>
          </a:prstGeom>
          <a:noFill/>
        </p:spPr>
        <p:txBody>
          <a:bodyPr wrap="square">
            <a:spAutoFit/>
          </a:bodyPr>
          <a:lstStyle/>
          <a:p>
            <a:r>
              <a:rPr lang="en-US" sz="3000" b="1" u="sng" dirty="0"/>
              <a:t>1 Samuel 16:7</a:t>
            </a:r>
            <a:r>
              <a:rPr lang="en-US" sz="3000" b="1" dirty="0"/>
              <a:t> </a:t>
            </a:r>
            <a:r>
              <a:rPr lang="en-US" sz="3000" dirty="0"/>
              <a:t>But the Lord said to Samuel, “Do not consider his appearance or his height, for I have rejected him. The Lord does not look at the things people look at. People look at the outward appearance, but the Lord looks at the heart.”</a:t>
            </a:r>
          </a:p>
        </p:txBody>
      </p:sp>
      <p:sp>
        <p:nvSpPr>
          <p:cNvPr id="6" name="TextBox 5">
            <a:extLst>
              <a:ext uri="{FF2B5EF4-FFF2-40B4-BE49-F238E27FC236}">
                <a16:creationId xmlns:a16="http://schemas.microsoft.com/office/drawing/2014/main" id="{1C74A8B5-711E-4933-9509-2B286F6378BA}"/>
              </a:ext>
            </a:extLst>
          </p:cNvPr>
          <p:cNvSpPr txBox="1"/>
          <p:nvPr/>
        </p:nvSpPr>
        <p:spPr>
          <a:xfrm>
            <a:off x="440136" y="4070135"/>
            <a:ext cx="11146809" cy="1077218"/>
          </a:xfrm>
          <a:prstGeom prst="rect">
            <a:avLst/>
          </a:prstGeom>
          <a:noFill/>
        </p:spPr>
        <p:txBody>
          <a:bodyPr wrap="square">
            <a:spAutoFit/>
          </a:bodyPr>
          <a:lstStyle/>
          <a:p>
            <a:r>
              <a:rPr lang="en-US" sz="3200" b="1" i="0" u="sng" dirty="0">
                <a:solidFill>
                  <a:srgbClr val="000000"/>
                </a:solidFill>
                <a:effectLst/>
                <a:latin typeface="system-ui"/>
              </a:rPr>
              <a:t>Leviticus 19:15 </a:t>
            </a:r>
            <a:r>
              <a:rPr lang="en-US" sz="3200" b="0" i="0" dirty="0">
                <a:solidFill>
                  <a:srgbClr val="000000"/>
                </a:solidFill>
                <a:effectLst/>
                <a:latin typeface="system-ui"/>
              </a:rPr>
              <a:t>Do not pervert justice; do not show partiality to the poor or favoritism to the great, but judge your neighbor fairly.</a:t>
            </a:r>
            <a:endParaRPr lang="en-US" sz="3000" dirty="0"/>
          </a:p>
        </p:txBody>
      </p:sp>
    </p:spTree>
    <p:extLst>
      <p:ext uri="{BB962C8B-B14F-4D97-AF65-F5344CB8AC3E}">
        <p14:creationId xmlns:p14="http://schemas.microsoft.com/office/powerpoint/2010/main" val="28535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US" sz="3200" b="1" u="sng" dirty="0"/>
              <a:t>2:</a:t>
            </a:r>
            <a:r>
              <a:rPr lang="en-US" sz="3200" b="1" dirty="0"/>
              <a:t>  </a:t>
            </a:r>
            <a:r>
              <a:rPr lang="en-US" sz="3200" dirty="0"/>
              <a:t>AS BELIEVERS,  SHOWING FAVOURITISM IS NOT IN KEEPING WITH OUR CALLING</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2129050"/>
            <a:ext cx="11146809" cy="3785652"/>
          </a:xfrm>
          <a:prstGeom prst="rect">
            <a:avLst/>
          </a:prstGeom>
          <a:noFill/>
        </p:spPr>
        <p:txBody>
          <a:bodyPr wrap="square">
            <a:spAutoFit/>
          </a:bodyPr>
          <a:lstStyle/>
          <a:p>
            <a:r>
              <a:rPr lang="en-US" sz="3000" b="1" u="sng" dirty="0"/>
              <a:t>James 2:5-7</a:t>
            </a:r>
            <a:r>
              <a:rPr lang="en-US" sz="3000" b="1" dirty="0"/>
              <a:t> </a:t>
            </a:r>
            <a:r>
              <a:rPr lang="en-US" sz="3000" dirty="0"/>
              <a:t>Listen, my dear brothers and sisters: Has not God chosen those who are poor in the eyes of the world to be rich in faith and to inherit the kingdom he promised those who love him?</a:t>
            </a:r>
          </a:p>
          <a:p>
            <a:endParaRPr lang="en-US" sz="3000" dirty="0"/>
          </a:p>
          <a:p>
            <a:r>
              <a:rPr lang="en-US" sz="3000" dirty="0"/>
              <a:t>6 But you have dishonored the poor. Is it not the rich who are exploiting you? Are they not the ones who are dragging you into court? 7 Are they not the ones who are blaspheming the noble name of him to whom you belong?</a:t>
            </a:r>
          </a:p>
        </p:txBody>
      </p:sp>
    </p:spTree>
    <p:extLst>
      <p:ext uri="{BB962C8B-B14F-4D97-AF65-F5344CB8AC3E}">
        <p14:creationId xmlns:p14="http://schemas.microsoft.com/office/powerpoint/2010/main" val="318045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US" sz="3200" b="1" u="sng" dirty="0"/>
              <a:t>2:</a:t>
            </a:r>
            <a:r>
              <a:rPr lang="en-US" sz="3200" b="1" dirty="0"/>
              <a:t>  </a:t>
            </a:r>
            <a:r>
              <a:rPr lang="en-US" sz="3200" dirty="0"/>
              <a:t>AS BELIEVERS,  SHOWING FAVOURITISM IS NOT IN KEEPING WITH OUR CALLING</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522595" y="2920620"/>
            <a:ext cx="11146809" cy="3323987"/>
          </a:xfrm>
          <a:prstGeom prst="rect">
            <a:avLst/>
          </a:prstGeom>
          <a:noFill/>
        </p:spPr>
        <p:txBody>
          <a:bodyPr wrap="square">
            <a:spAutoFit/>
          </a:bodyPr>
          <a:lstStyle/>
          <a:p>
            <a:r>
              <a:rPr lang="en-US" sz="3000" b="1" u="sng" dirty="0"/>
              <a:t>Ephesians 4:1-6</a:t>
            </a:r>
            <a:r>
              <a:rPr lang="en-US" sz="3000" b="1" dirty="0"/>
              <a:t>  </a:t>
            </a:r>
            <a:r>
              <a:rPr lang="en-US" sz="3000" dirty="0"/>
              <a:t>As a prisoner for the Lord, then, I urge you to live a life worthy of the calling you have received. 2 Be completely humble and gentle; be patient, bearing with one another in love. 3 Make every effort to keep the unity of the Spirit through the bond of peace. </a:t>
            </a:r>
          </a:p>
          <a:p>
            <a:r>
              <a:rPr lang="en-US" sz="3000" dirty="0"/>
              <a:t>4 There is one body and one Spirit, just as you were called to one hope when you were called; 5 one Lord, one faith, one baptism; 6 one God and Father of all, who is over all and through all and in all.</a:t>
            </a:r>
          </a:p>
        </p:txBody>
      </p:sp>
      <p:pic>
        <p:nvPicPr>
          <p:cNvPr id="4" name="Picture 3">
            <a:extLst>
              <a:ext uri="{FF2B5EF4-FFF2-40B4-BE49-F238E27FC236}">
                <a16:creationId xmlns:a16="http://schemas.microsoft.com/office/drawing/2014/main" id="{82F8C816-6B9F-4DC3-83AD-4EEB7ADCD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779" y="1286793"/>
            <a:ext cx="1535373" cy="1535373"/>
          </a:xfrm>
          <a:prstGeom prst="rect">
            <a:avLst/>
          </a:prstGeom>
        </p:spPr>
      </p:pic>
    </p:spTree>
    <p:extLst>
      <p:ext uri="{BB962C8B-B14F-4D97-AF65-F5344CB8AC3E}">
        <p14:creationId xmlns:p14="http://schemas.microsoft.com/office/powerpoint/2010/main" val="24487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US" sz="3200" b="1" u="sng" dirty="0"/>
              <a:t>3:</a:t>
            </a:r>
            <a:r>
              <a:rPr lang="en-US" sz="3200" dirty="0"/>
              <a:t> AS BELIEVERS, YOU VIOLATE THE OLD AND NEW LAW WHEN YOU SHOW FAVOURITISM</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1825402"/>
            <a:ext cx="11146809" cy="5170646"/>
          </a:xfrm>
          <a:prstGeom prst="rect">
            <a:avLst/>
          </a:prstGeom>
          <a:noFill/>
        </p:spPr>
        <p:txBody>
          <a:bodyPr wrap="square">
            <a:spAutoFit/>
          </a:bodyPr>
          <a:lstStyle/>
          <a:p>
            <a:r>
              <a:rPr lang="en-US" sz="3000" b="1" u="sng" dirty="0"/>
              <a:t>James 2:8-13</a:t>
            </a:r>
            <a:r>
              <a:rPr lang="en-US" sz="3000" dirty="0"/>
              <a:t>   </a:t>
            </a:r>
            <a:r>
              <a:rPr lang="en-US" sz="2900" dirty="0"/>
              <a:t>If you really keep the royal law found in Scripture, “Love your </a:t>
            </a:r>
            <a:r>
              <a:rPr lang="en-US" sz="2900" dirty="0" err="1"/>
              <a:t>neighbour</a:t>
            </a:r>
            <a:r>
              <a:rPr lang="en-US" sz="2900" dirty="0"/>
              <a:t> as yourself,” you are doing right. 9 But if you show </a:t>
            </a:r>
            <a:r>
              <a:rPr lang="en-US" sz="2900" dirty="0" err="1"/>
              <a:t>favouritism</a:t>
            </a:r>
            <a:r>
              <a:rPr lang="en-US" sz="2900" dirty="0"/>
              <a:t>, you sin and are convicted by the law as lawbreakers. 10 For whoever keeps the whole law and yet stumbles at just one point is guilty of breaking all of it. 11 For he who said, “You shall not commit adultery,” also said, “You shall not murder.” If you do not commit adultery but do commit murder, you have become a lawbreaker.</a:t>
            </a:r>
          </a:p>
          <a:p>
            <a:endParaRPr lang="en-US" sz="2900" dirty="0"/>
          </a:p>
          <a:p>
            <a:r>
              <a:rPr lang="en-US" sz="2900" dirty="0"/>
              <a:t>12 Speak and act as those who are going to be judged by the law that gives freedom, 13 because judgment without mercy will be shown to anyone who has not been merciful. Mercy triumphs over judgment.</a:t>
            </a:r>
          </a:p>
        </p:txBody>
      </p:sp>
    </p:spTree>
    <p:extLst>
      <p:ext uri="{BB962C8B-B14F-4D97-AF65-F5344CB8AC3E}">
        <p14:creationId xmlns:p14="http://schemas.microsoft.com/office/powerpoint/2010/main" val="82695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0013A-E2A9-4D39-AFF1-7B8462385D61}"/>
              </a:ext>
            </a:extLst>
          </p:cNvPr>
          <p:cNvSpPr txBox="1"/>
          <p:nvPr/>
        </p:nvSpPr>
        <p:spPr>
          <a:xfrm>
            <a:off x="440139" y="748184"/>
            <a:ext cx="11146809" cy="1077218"/>
          </a:xfrm>
          <a:prstGeom prst="rect">
            <a:avLst/>
          </a:prstGeom>
          <a:noFill/>
        </p:spPr>
        <p:txBody>
          <a:bodyPr wrap="square">
            <a:spAutoFit/>
          </a:bodyPr>
          <a:lstStyle/>
          <a:p>
            <a:r>
              <a:rPr lang="en-US" sz="3200" b="1" u="sng" dirty="0"/>
              <a:t>3:</a:t>
            </a:r>
            <a:r>
              <a:rPr lang="en-US" sz="3200" dirty="0"/>
              <a:t> AS BELIEVERS, YOU VIOLATE THE OLD AND NEW LAW WHEN YOU SHOW FAVOURITISM</a:t>
            </a:r>
            <a:endParaRPr lang="en-CA" sz="3200" dirty="0"/>
          </a:p>
        </p:txBody>
      </p:sp>
      <p:sp>
        <p:nvSpPr>
          <p:cNvPr id="5" name="TextBox 4">
            <a:extLst>
              <a:ext uri="{FF2B5EF4-FFF2-40B4-BE49-F238E27FC236}">
                <a16:creationId xmlns:a16="http://schemas.microsoft.com/office/drawing/2014/main" id="{92A64DA2-09BC-42BA-B181-D1790B37633B}"/>
              </a:ext>
            </a:extLst>
          </p:cNvPr>
          <p:cNvSpPr txBox="1"/>
          <p:nvPr/>
        </p:nvSpPr>
        <p:spPr>
          <a:xfrm>
            <a:off x="440138" y="2351782"/>
            <a:ext cx="11146809" cy="1077218"/>
          </a:xfrm>
          <a:prstGeom prst="rect">
            <a:avLst/>
          </a:prstGeom>
          <a:noFill/>
        </p:spPr>
        <p:txBody>
          <a:bodyPr wrap="square">
            <a:spAutoFit/>
          </a:bodyPr>
          <a:lstStyle/>
          <a:p>
            <a:r>
              <a:rPr lang="en-US" sz="3200" b="1" u="sng" dirty="0"/>
              <a:t>Luke 6:38</a:t>
            </a:r>
            <a:r>
              <a:rPr lang="en-US" sz="3200" dirty="0"/>
              <a:t> “For with the measure you use, it will be measured to you.”</a:t>
            </a:r>
          </a:p>
        </p:txBody>
      </p:sp>
      <p:pic>
        <p:nvPicPr>
          <p:cNvPr id="4" name="Picture 3">
            <a:extLst>
              <a:ext uri="{FF2B5EF4-FFF2-40B4-BE49-F238E27FC236}">
                <a16:creationId xmlns:a16="http://schemas.microsoft.com/office/drawing/2014/main" id="{6768272A-6C1B-4452-9CA6-B94141888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20" y="3046850"/>
            <a:ext cx="2395642" cy="3596185"/>
          </a:xfrm>
          <a:prstGeom prst="rect">
            <a:avLst/>
          </a:prstGeom>
        </p:spPr>
      </p:pic>
    </p:spTree>
    <p:extLst>
      <p:ext uri="{BB962C8B-B14F-4D97-AF65-F5344CB8AC3E}">
        <p14:creationId xmlns:p14="http://schemas.microsoft.com/office/powerpoint/2010/main" val="20116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2402</TotalTime>
  <Words>1601</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system-ui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Idema</dc:creator>
  <cp:lastModifiedBy>George Idema</cp:lastModifiedBy>
  <cp:revision>13</cp:revision>
  <dcterms:created xsi:type="dcterms:W3CDTF">2022-02-28T14:24:25Z</dcterms:created>
  <dcterms:modified xsi:type="dcterms:W3CDTF">2022-03-05T14:16:52Z</dcterms:modified>
</cp:coreProperties>
</file>